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358" r:id="rId5"/>
    <p:sldId id="323" r:id="rId6"/>
    <p:sldId id="395" r:id="rId7"/>
    <p:sldId id="394" r:id="rId8"/>
    <p:sldId id="275" r:id="rId9"/>
    <p:sldId id="396" r:id="rId11"/>
    <p:sldId id="276" r:id="rId12"/>
    <p:sldId id="277" r:id="rId13"/>
    <p:sldId id="278" r:id="rId14"/>
    <p:sldId id="401" r:id="rId15"/>
    <p:sldId id="403" r:id="rId16"/>
    <p:sldId id="405" r:id="rId17"/>
    <p:sldId id="402" r:id="rId18"/>
    <p:sldId id="439" r:id="rId19"/>
    <p:sldId id="441" r:id="rId20"/>
    <p:sldId id="440" r:id="rId21"/>
    <p:sldId id="265" r:id="rId22"/>
    <p:sldId id="397" r:id="rId23"/>
    <p:sldId id="398" r:id="rId24"/>
    <p:sldId id="258" r:id="rId25"/>
    <p:sldId id="261" r:id="rId26"/>
    <p:sldId id="259" r:id="rId27"/>
    <p:sldId id="260" r:id="rId28"/>
    <p:sldId id="267" r:id="rId29"/>
    <p:sldId id="443" r:id="rId30"/>
    <p:sldId id="444" r:id="rId31"/>
    <p:sldId id="445" r:id="rId32"/>
    <p:sldId id="446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57" r:id="rId44"/>
    <p:sldId id="458" r:id="rId45"/>
    <p:sldId id="459" r:id="rId46"/>
    <p:sldId id="460" r:id="rId47"/>
    <p:sldId id="461" r:id="rId48"/>
    <p:sldId id="462" r:id="rId49"/>
    <p:sldId id="463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yeda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 Condensed" panose="020B0806030504020204" charset="0"/>
          <a:ea typeface="+mj-ea"/>
          <a:cs typeface="Open Sans Condensed" panose="020B080603050402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 Condensed" panose="020B0806030504020204" charset="0"/>
          <a:ea typeface="+mn-ea"/>
          <a:cs typeface="Open Sans Condensed" panose="020B080603050402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 Condensed" panose="020B0806030504020204" charset="0"/>
          <a:ea typeface="+mn-ea"/>
          <a:cs typeface="Open Sans Condensed" panose="020B080603050402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 Condensed" panose="020B0806030504020204" charset="0"/>
          <a:ea typeface="+mn-ea"/>
          <a:cs typeface="Open Sans Condensed" panose="020B080603050402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Condensed" panose="020B0806030504020204" charset="0"/>
          <a:ea typeface="+mn-ea"/>
          <a:cs typeface="Open Sans Condensed" panose="020B080603050402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Condensed" panose="020B0806030504020204" charset="0"/>
          <a:ea typeface="+mn-ea"/>
          <a:cs typeface="Open Sans Condensed" panose="020B080603050402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lackHolePhylogeny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8425" y="635"/>
            <a:ext cx="9237980" cy="6889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1293" y="194633"/>
            <a:ext cx="9144000" cy="2387600"/>
          </a:xfrm>
        </p:spPr>
        <p:txBody>
          <a:bodyPr/>
          <a:p>
            <a:pPr algn="r"/>
            <a:r>
              <a:rPr lang="x-none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Macroevolution</a:t>
            </a:r>
            <a:br>
              <a:rPr lang="x-none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altLang="x-none" sz="28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Instructor: Josef Uyeda</a:t>
            </a:r>
            <a:br>
              <a:rPr lang="en-US" altLang="x-none" sz="28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altLang="x-none" sz="28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juyeda@vt.edu</a:t>
            </a:r>
            <a:br>
              <a:rPr lang="en-US" altLang="x-none" sz="28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altLang="x-none" sz="28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uyedalab.com</a:t>
            </a:r>
            <a:r>
              <a:rPr lang="x-none" altLang="en-US" sz="28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 </a:t>
            </a:r>
            <a:endParaRPr lang="x-none" altLang="en-US" sz="28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Shape 169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0" name="Shape 1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5215100" y="3107775"/>
            <a:ext cx="910200" cy="930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Shape 172"/>
          <p:cNvSpPr txBox="1"/>
          <p:nvPr/>
        </p:nvSpPr>
        <p:spPr>
          <a:xfrm>
            <a:off x="5491200" y="2147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Open Sans Condensed" panose="020B0806030504020204" charset="0"/>
                <a:ea typeface="Proxima Nova"/>
                <a:cs typeface="Open Sans Condensed" panose="020B0806030504020204" charset="0"/>
                <a:sym typeface="Proxima Nova"/>
              </a:rPr>
              <a:t>What happened here?</a:t>
            </a:r>
            <a:endParaRPr lang="en-GB" sz="2400">
              <a:solidFill>
                <a:srgbClr val="434343"/>
              </a:solidFill>
              <a:latin typeface="Open Sans Condensed" panose="020B0806030504020204" charset="0"/>
              <a:ea typeface="Proxima Nova"/>
              <a:cs typeface="Open Sans Condensed" panose="020B0806030504020204" charset="0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Shape 178"/>
          <p:cNvSpPr txBox="1"/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9" name="Shape 17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5215100" y="3107775"/>
            <a:ext cx="910200" cy="930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Shape 181"/>
          <p:cNvSpPr txBox="1"/>
          <p:nvPr/>
        </p:nvSpPr>
        <p:spPr>
          <a:xfrm>
            <a:off x="5491200" y="21477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happened here?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02225" y="361000"/>
            <a:ext cx="9346227" cy="563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86305" y="2622550"/>
            <a:ext cx="4286885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00551" y="2152450"/>
            <a:ext cx="3153000" cy="415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14770" y="3838795"/>
            <a:ext cx="1195825" cy="17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921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Terminology	</a:t>
            </a:r>
            <a:endParaRPr lang="en-GB" sz="3600"/>
          </a:p>
        </p:txBody>
      </p:sp>
      <p:sp>
        <p:nvSpPr>
          <p:cNvPr id="205" name="Shape 205"/>
          <p:cNvSpPr txBox="1"/>
          <p:nvPr>
            <p:ph type="body" idx="1"/>
          </p:nvPr>
        </p:nvSpPr>
        <p:spPr>
          <a:xfrm>
            <a:off x="311700" y="17049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Root </a:t>
            </a:r>
            <a:br>
              <a:rPr lang="en-GB" sz="2400"/>
            </a:br>
            <a:r>
              <a:rPr lang="en-GB" sz="2400"/>
              <a:t>Branch</a:t>
            </a:r>
            <a:br>
              <a:rPr lang="en-GB" sz="2400"/>
            </a:br>
            <a:r>
              <a:rPr lang="en-GB" sz="2400"/>
              <a:t>Node</a:t>
            </a:r>
            <a:br>
              <a:rPr lang="en-GB" sz="2400"/>
            </a:br>
            <a:r>
              <a:rPr lang="en-GB" sz="2400"/>
              <a:t>Tip</a:t>
            </a:r>
            <a:br>
              <a:rPr lang="en-GB" sz="2400"/>
            </a:br>
            <a:r>
              <a:rPr lang="en-GB" sz="2400"/>
              <a:t>Outgroup</a:t>
            </a:r>
            <a:br>
              <a:rPr lang="en-GB" sz="2400"/>
            </a:br>
            <a:br>
              <a:rPr lang="en-GB" sz="600"/>
            </a:br>
            <a:r>
              <a:rPr lang="en-GB" sz="2400"/>
              <a:t>Clade</a:t>
            </a:r>
            <a:br>
              <a:rPr lang="en-GB" sz="2400"/>
            </a:br>
            <a:r>
              <a:rPr lang="en-GB" sz="2400"/>
              <a:t>Monophyletic</a:t>
            </a:r>
            <a:br>
              <a:rPr lang="en-GB" sz="2400"/>
            </a:br>
            <a:r>
              <a:rPr lang="en-GB" sz="2400"/>
              <a:t>Paraphyletic</a:t>
            </a:r>
            <a:br>
              <a:rPr lang="en-GB" sz="2400"/>
            </a:br>
            <a:r>
              <a:rPr lang="en-GB" sz="2400"/>
              <a:t>Polyphyletic</a:t>
            </a:r>
            <a:endParaRPr sz="2400"/>
          </a:p>
        </p:txBody>
      </p:sp>
      <p:pic>
        <p:nvPicPr>
          <p:cNvPr id="2" name="Picture 1" descr="Evolution4e-Fig-02-06-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5810" y="885825"/>
            <a:ext cx="5751195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259605"/>
            <a:ext cx="8520600" cy="572700"/>
          </a:xfrm>
        </p:spPr>
        <p:txBody>
          <a:bodyPr>
            <a:normAutofit fontScale="90000"/>
          </a:bodyPr>
          <a:p>
            <a:r>
              <a:rPr lang="en-US" altLang="en-US"/>
              <a:t>Taxonomy &amp; Systematics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Goal: Monophyly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814320"/>
            <a:ext cx="8990330" cy="2978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125730" y="697230"/>
            <a:ext cx="420497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The phylogeny depicted </a:t>
            </a:r>
            <a:r>
              <a:rPr lang="en-US" altLang="en-GB" sz="2400"/>
              <a:t>unambiguously </a:t>
            </a:r>
            <a:r>
              <a:rPr lang="en-GB" sz="2400"/>
              <a:t>demonstrates that </a:t>
            </a:r>
            <a:r>
              <a:rPr lang="en-US" altLang="en-GB" sz="2400"/>
              <a:t>Lungfish</a:t>
            </a:r>
            <a:r>
              <a:rPr lang="en-GB" sz="2400"/>
              <a:t> are </a:t>
            </a:r>
            <a:r>
              <a:rPr lang="en-US" altLang="en-GB" sz="2400"/>
              <a:t>basal to /more primitive than </a:t>
            </a:r>
            <a:r>
              <a:rPr lang="en-GB" sz="2400"/>
              <a:t>frogs</a:t>
            </a:r>
            <a:endParaRPr lang="en-GB" sz="2400"/>
          </a:p>
        </p:txBody>
      </p:sp>
      <p:sp>
        <p:nvSpPr>
          <p:cNvPr id="480" name="Shape 480"/>
          <p:cNvSpPr txBox="1"/>
          <p:nvPr>
            <p:ph type="body" idx="1"/>
          </p:nvPr>
        </p:nvSpPr>
        <p:spPr>
          <a:xfrm>
            <a:off x="540300" y="4346040"/>
            <a:ext cx="8520600" cy="25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AutoNum type="alphaUcPeriod"/>
            </a:pPr>
            <a:r>
              <a:rPr lang="en-GB" sz="3600"/>
              <a:t>True</a:t>
            </a:r>
            <a:endParaRPr sz="3600"/>
          </a:p>
          <a:p>
            <a:pPr marL="457200" lvl="0" indent="-457200">
              <a:spcBef>
                <a:spcPts val="0"/>
              </a:spcBef>
              <a:spcAft>
                <a:spcPts val="0"/>
              </a:spcAft>
              <a:buSzPts val="3600"/>
              <a:buAutoNum type="alphaUcPeriod"/>
            </a:pPr>
            <a:r>
              <a:rPr lang="en-GB" sz="3600"/>
              <a:t>False</a:t>
            </a:r>
            <a:endParaRPr sz="3600"/>
          </a:p>
        </p:txBody>
      </p:sp>
      <p:pic>
        <p:nvPicPr>
          <p:cNvPr id="481" name="Shape 4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03670" y="1844500"/>
            <a:ext cx="5155925" cy="449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0"/>
          <p:cNvSpPr/>
          <p:nvPr/>
        </p:nvSpPr>
        <p:spPr>
          <a:xfrm>
            <a:off x="6724015" y="3359785"/>
            <a:ext cx="1645285" cy="6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98185" y="3968750"/>
            <a:ext cx="1450340" cy="6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620037"/>
            <a:ext cx="8520600" cy="763600"/>
          </a:xfrm>
        </p:spPr>
        <p:txBody>
          <a:bodyPr>
            <a:normAutofit fontScale="90000"/>
          </a:bodyPr>
          <a:p>
            <a:r>
              <a:rPr lang="en-US" altLang="en-US"/>
              <a:t>Assignment I: Canvas self-assessment </a:t>
            </a:r>
            <a:endParaRPr lang="en-US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1785" y="1967230"/>
            <a:ext cx="8520430" cy="4151630"/>
          </a:xfrm>
        </p:spPr>
        <p:txBody>
          <a:bodyPr/>
          <a:p>
            <a:pPr marL="114300" indent="0">
              <a:buNone/>
            </a:pPr>
            <a:r>
              <a:rPr lang="en-US" altLang="en-US"/>
              <a:t>Read Baum &amp; Smith, and complete the questions in Assignment I. If you are registered in the class, you can take a canvas quiz (retake up to 10 times until you get 100%) to assess your understanding.</a:t>
            </a:r>
            <a:endParaRPr lang="en-US" altLang="en-US"/>
          </a:p>
          <a:p>
            <a:pPr marL="114300" indent="0">
              <a:buNone/>
            </a:pPr>
            <a:endParaRPr lang="en-US" altLang="en-US"/>
          </a:p>
          <a:p>
            <a:pPr marL="114300" indent="0">
              <a:buNone/>
            </a:pPr>
            <a:r>
              <a:rPr lang="en-US" altLang="en-US"/>
              <a:t>I'm going to assume you understand basic terminology and can read &amp; interpret trees going forward.</a:t>
            </a:r>
            <a:endParaRPr lang="en-US" altLang="en-US"/>
          </a:p>
          <a:p>
            <a:pPr marL="114300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160297"/>
            <a:ext cx="8520600" cy="763600"/>
          </a:xfrm>
        </p:spPr>
        <p:txBody>
          <a:bodyPr>
            <a:normAutofit fontScale="90000"/>
          </a:bodyPr>
          <a:p>
            <a:r>
              <a:rPr lang="en-US"/>
              <a:t>Macroevolution, systematics, phylogenetics, taxonomy, biodiversity science, oh my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260350" y="2911475"/>
            <a:ext cx="8520430" cy="4078605"/>
          </a:xfrm>
        </p:spPr>
        <p:txBody>
          <a:bodyPr/>
          <a:p>
            <a:pPr marL="114300" indent="0">
              <a:buNone/>
            </a:pPr>
            <a:r>
              <a:rPr lang="en-US"/>
              <a:t>What is macroevolution? </a:t>
            </a:r>
            <a:endParaRPr lang="en-US"/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r>
              <a:rPr lang="en-US"/>
              <a:t>We seek to understand the processes that explain biodiversity</a:t>
            </a:r>
            <a:endParaRPr lang="en-US"/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Open Sans Condensed" panose="020B0806030504020204" charset="0"/>
              </a:rPr>
              <a:t>My terminology</a:t>
            </a:r>
            <a:endParaRPr lang="en-US">
              <a:latin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Inferring trees from data- Phylogenetics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Using trees to study evolution- Phylogenetic comparative methods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Asking questions over deep time- Macroevolution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28905"/>
            <a:ext cx="6538595" cy="66694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518275" y="645731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Stuessy 1990 Plant Taxonomy</a:t>
            </a:r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4210" t="16457" r="14805" b="14078"/>
          <a:stretch>
            <a:fillRect/>
          </a:stretch>
        </p:blipFill>
        <p:spPr>
          <a:xfrm>
            <a:off x="6797040" y="51435"/>
            <a:ext cx="2261235" cy="22129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05350" y="1268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Going backwards-</a:t>
            </a:r>
            <a:endParaRPr lang="en-GB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Inferring phylogeny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95633" y="857250"/>
            <a:ext cx="6940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/>
        </p:nvSpPr>
        <p:spPr>
          <a:xfrm>
            <a:off x="549917" y="3162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Goals of the course: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/>
        </p:nvSpPr>
        <p:spPr>
          <a:xfrm>
            <a:off x="732797" y="18097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1. Learn</a:t>
            </a:r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 the core of phylogenetic models</a:t>
            </a:r>
            <a:endParaRPr lang="en-US" altLang="x-none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2. Learn how to use trees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3. Learn about the big questions in macroevolution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4. What are your goals? 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6" y="1"/>
            <a:ext cx="7886712" cy="1325565"/>
          </a:xfrm>
        </p:spPr>
        <p:txBody>
          <a:bodyPr>
            <a:normAutofit/>
          </a:bodyPr>
          <a:p>
            <a:r>
              <a:rPr lang="en-US" altLang="x-none">
                <a:latin typeface="Open Sans Condensed" panose="020B0806030504020204" charset="0"/>
              </a:rPr>
              <a:t>Tree space </a:t>
            </a:r>
            <a:r>
              <a:rPr lang="en-US" altLang="en-US">
                <a:latin typeface="Open Sans Condensed" panose="020B0806030504020204" charset="0"/>
              </a:rPr>
              <a:t>is huge!!</a:t>
            </a:r>
            <a:endParaRPr lang="en-US" altLang="en-US">
              <a:latin typeface="Open Sans Condensed" panose="020B0806030504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5115" y="1056640"/>
            <a:ext cx="4916805" cy="557657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177165" y="2387600"/>
            <a:ext cx="4457700" cy="247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Open Sans Condensed" panose="020B0806030504020204" charset="0"/>
              </a:defRPr>
            </a:lvl1pPr>
          </a:lstStyle>
          <a:p>
            <a:r>
              <a:rPr lang="en-US" altLang="en-US" sz="1800">
                <a:latin typeface="Open Sans Condensed" panose="020B0806030504020204" charset="0"/>
              </a:rPr>
              <a:t>Inferring phylogenies is incredibly challenging statistical and computational task that has put phylogenetics at the forefront of many advances in statistics &amp; computer science. This course will cover the story of phylogenetics and the basic models, as they are shared with phylogenetic comparative methods. However, for in depth “how-to” on building trees from molecular data, take Anton Suvorov’s course next semester!</a:t>
            </a:r>
            <a:endParaRPr lang="en-US" altLang="en-US" sz="1800">
              <a:latin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6" y="2439671"/>
            <a:ext cx="7886712" cy="1325565"/>
          </a:xfrm>
        </p:spPr>
        <p:txBody>
          <a:bodyPr>
            <a:normAutofit fontScale="90000"/>
          </a:bodyPr>
          <a:p>
            <a:pPr algn="ctr"/>
            <a:r>
              <a:rPr lang="en-US" altLang="en-US">
                <a:latin typeface="Open Sans Condensed" panose="020B0806030504020204" charset="0"/>
              </a:rPr>
              <a:t>How can we find the “true” tree?</a:t>
            </a:r>
            <a:br>
              <a:rPr lang="en-US" altLang="en-US">
                <a:latin typeface="Open Sans Condensed" panose="020B0806030504020204" charset="0"/>
              </a:rPr>
            </a:br>
            <a:r>
              <a:rPr lang="en-US" altLang="en-US">
                <a:latin typeface="Open Sans Condensed" panose="020B0806030504020204" charset="0"/>
              </a:rPr>
              <a:t>(Is there a true tree?!?)</a:t>
            </a:r>
            <a:endParaRPr lang="en-US" altLang="en-US">
              <a:latin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46037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</a:rPr>
              <a:t>History of </a:t>
            </a:r>
            <a:br>
              <a:rPr lang="x-none" altLang="en-US">
                <a:latin typeface="Open Sans Condensed" panose="020B0806030504020204" charset="0"/>
              </a:rPr>
            </a:br>
            <a:r>
              <a:rPr lang="x-none" altLang="en-US">
                <a:latin typeface="Open Sans Condensed" panose="020B0806030504020204" charset="0"/>
              </a:rPr>
              <a:t>phylogenet</a:t>
            </a:r>
            <a:r>
              <a:rPr lang="en-US" altLang="x-none">
                <a:latin typeface="Open Sans Condensed" panose="020B0806030504020204" charset="0"/>
              </a:rPr>
              <a:t>ics</a:t>
            </a:r>
            <a:endParaRPr lang="en-US" altLang="x-none">
              <a:latin typeface="Open Sans Condensed" panose="020B0806030504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6972" y="68585"/>
            <a:ext cx="4140200" cy="6555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32" y="2209170"/>
            <a:ext cx="4084955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53696"/>
            <a:ext cx="7886712" cy="1325565"/>
          </a:xfrm>
        </p:spPr>
        <p:txBody>
          <a:bodyPr/>
          <a:p>
            <a:r>
              <a:rPr lang="x-none" altLang="en-US">
                <a:latin typeface="Open Sans Condensed" panose="020B0806030504020204" charset="0"/>
              </a:rPr>
              <a:t>History of phylogenetic inference</a:t>
            </a:r>
            <a:endParaRPr lang="x-none" altLang="en-US">
              <a:latin typeface="Open Sans Condensed" panose="020B080603050402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032635"/>
            <a:ext cx="7886700" cy="3937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627620" y="4751070"/>
            <a:ext cx="1750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Evolutionary Taxonomy</a:t>
            </a:r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 </a:t>
            </a:r>
            <a:b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(Pre-1960s)</a:t>
            </a:r>
            <a:endParaRPr lang="en-US" altLang="x-none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17615" y="4925695"/>
            <a:ext cx="129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Phenetics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(1950s-70s)</a:t>
            </a:r>
            <a:endParaRPr lang="en-US" altLang="x-none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43475" y="5135880"/>
            <a:ext cx="1252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Cladistics</a:t>
            </a:r>
            <a:b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(1960s-90s)</a:t>
            </a:r>
            <a:endParaRPr lang="en-US" altLang="x-none"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606675" y="5483860"/>
            <a:ext cx="2357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Statistical Phylogenetics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 altLang="x-none">
                <a:latin typeface="Open Sans Condensed" panose="020B0806030504020204" charset="0"/>
                <a:cs typeface="Open Sans Condensed" panose="020B0806030504020204" charset="0"/>
              </a:rPr>
              <a:t>(1970s- present)</a:t>
            </a:r>
            <a:endParaRPr lang="en-US" altLang="x-none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70841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</a:rPr>
              <a:t>History of phylogenetic</a:t>
            </a:r>
            <a:r>
              <a:rPr lang="en-US" altLang="x-none">
                <a:latin typeface="Open Sans Condensed" panose="020B0806030504020204" charset="0"/>
              </a:rPr>
              <a:t>s</a:t>
            </a:r>
            <a:r>
              <a:rPr lang="x-none" altLang="en-US">
                <a:latin typeface="Open Sans Condensed" panose="020B0806030504020204" charset="0"/>
              </a:rPr>
              <a:t>:</a:t>
            </a:r>
            <a:br>
              <a:rPr lang="x-none" altLang="en-US">
                <a:latin typeface="Open Sans Condensed" panose="020B0806030504020204" charset="0"/>
              </a:rPr>
            </a:br>
            <a:r>
              <a:rPr lang="x-none" altLang="en-US">
                <a:latin typeface="Open Sans Condensed" panose="020B0806030504020204" charset="0"/>
              </a:rPr>
              <a:t>Evolutionary Taxonomy</a:t>
            </a:r>
            <a:endParaRPr lang="x-none" altLang="en-US">
              <a:latin typeface="Open Sans Condensed" panose="020B08060305040202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10225" y="2818130"/>
            <a:ext cx="3340735" cy="3630295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/>
        </p:nvSpPr>
        <p:spPr>
          <a:xfrm>
            <a:off x="697865" y="1983740"/>
            <a:ext cx="449008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No objective methodology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Relies on expert opinion &amp; a lifetime of study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x-none" altLang="en-US">
                <a:latin typeface="Open Sans Condensed" panose="020B0806030504020204" charset="0"/>
                <a:cs typeface="Open Sans Condensed" panose="020B0806030504020204" charset="0"/>
              </a:rPr>
              <a:t>   </a:t>
            </a:r>
            <a:endParaRPr lang="x-none" altLang="en-US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>
                <a:latin typeface="Open Sans Condensed" panose="020B0806030504020204" charset="0"/>
              </a:rPr>
              <a:t>History of phylogenetic</a:t>
            </a:r>
            <a:r>
              <a:rPr lang="en-US" altLang="x-none">
                <a:latin typeface="Open Sans Condensed" panose="020B0806030504020204" charset="0"/>
              </a:rPr>
              <a:t>s</a:t>
            </a:r>
            <a:r>
              <a:rPr lang="x-none" altLang="en-US">
                <a:latin typeface="Open Sans Condensed" panose="020B0806030504020204" charset="0"/>
              </a:rPr>
              <a:t>:</a:t>
            </a:r>
            <a:br>
              <a:rPr lang="x-none" altLang="en-US">
                <a:latin typeface="Open Sans Condensed" panose="020B0806030504020204" charset="0"/>
              </a:rPr>
            </a:br>
            <a:r>
              <a:rPr lang="x-none" altLang="en-US">
                <a:latin typeface="Open Sans Condensed" panose="020B0806030504020204" charset="0"/>
              </a:rPr>
              <a:t>Phenetics</a:t>
            </a:r>
            <a:endParaRPr lang="x-none" altLang="en-US">
              <a:latin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6895"/>
            <a:ext cx="7689850" cy="435165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x-none" altLang="en-US"/>
              <a:t>Numerical Taxonomy &amp; distance methods - measure overall similarity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How do you measure similarity?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What are the drawbacks of this approach? 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Sokal, Sneath &amp; Rohlf (1960's) argued phenetics provided much needed reproducibility </a:t>
            </a:r>
            <a:endParaRPr lang="x-none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5775" y="887575"/>
            <a:ext cx="8252002" cy="49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 b="0">
                <a:effectLst/>
                <a:latin typeface="Open Sans Condensed" panose="020B0806030504020204" charset="0"/>
              </a:rPr>
              <a:t>History of phylogenetic</a:t>
            </a:r>
            <a:r>
              <a:rPr lang="en-US" altLang="x-none" b="0">
                <a:effectLst/>
                <a:latin typeface="Open Sans Condensed" panose="020B0806030504020204" charset="0"/>
              </a:rPr>
              <a:t>s</a:t>
            </a:r>
            <a:r>
              <a:rPr lang="x-none" altLang="en-US" b="0">
                <a:effectLst/>
                <a:latin typeface="Open Sans Condensed" panose="020B0806030504020204" charset="0"/>
              </a:rPr>
              <a:t>: Cladistics</a:t>
            </a:r>
            <a:endParaRPr lang="x-none" altLang="en-US" b="0">
              <a:effectLst/>
              <a:latin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121" y="1948815"/>
            <a:ext cx="5328761" cy="3263741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1800" b="0">
                <a:effectLst/>
              </a:rPr>
              <a:t>"Phylogenetic systematics" </a:t>
            </a:r>
            <a:endParaRPr lang="x-none" altLang="en-US" sz="1800" b="0">
              <a:effectLst/>
            </a:endParaRPr>
          </a:p>
          <a:p>
            <a:pPr marL="0" indent="0">
              <a:buNone/>
            </a:pPr>
            <a:endParaRPr lang="x-none" altLang="en-US" sz="1800" b="0">
              <a:effectLst/>
            </a:endParaRPr>
          </a:p>
          <a:p>
            <a:pPr marL="0" indent="0">
              <a:buNone/>
            </a:pPr>
            <a:r>
              <a:rPr lang="x-none" altLang="en-US" sz="1800" b="0">
                <a:effectLst/>
              </a:rPr>
              <a:t>Argued that grouping should not be based on</a:t>
            </a:r>
            <a:r>
              <a:rPr lang="x-none" altLang="en-US" sz="1800" b="0" i="1">
                <a:effectLst/>
              </a:rPr>
              <a:t> overall  </a:t>
            </a:r>
            <a:r>
              <a:rPr lang="x-none" altLang="en-US" sz="1800" b="0">
                <a:effectLst/>
              </a:rPr>
              <a:t>trait similarity, but only on </a:t>
            </a:r>
            <a:r>
              <a:rPr lang="x-none" altLang="en-US" sz="1800" b="0" i="1">
                <a:effectLst/>
              </a:rPr>
              <a:t>shared derived traits </a:t>
            </a:r>
            <a:r>
              <a:rPr lang="x-none" altLang="en-US" sz="1800" b="0">
                <a:effectLst/>
              </a:rPr>
              <a:t>(</a:t>
            </a:r>
            <a:r>
              <a:rPr lang="x-none" altLang="en-US" sz="1800" b="0" i="1">
                <a:effectLst/>
              </a:rPr>
              <a:t>synapomorphies</a:t>
            </a:r>
            <a:r>
              <a:rPr lang="x-none" altLang="en-US" sz="1800" b="0">
                <a:effectLst/>
              </a:rPr>
              <a:t>)</a:t>
            </a:r>
            <a:endParaRPr lang="x-none" altLang="en-US" sz="1800" b="0">
              <a:effectLst/>
            </a:endParaRPr>
          </a:p>
          <a:p>
            <a:pPr marL="0" indent="0">
              <a:buNone/>
            </a:pPr>
            <a:endParaRPr lang="x-none" altLang="en-US" sz="1800" b="0">
              <a:effectLst/>
            </a:endParaRPr>
          </a:p>
          <a:p>
            <a:pPr marL="0" indent="0">
              <a:buNone/>
            </a:pPr>
            <a:r>
              <a:rPr lang="x-none" altLang="en-US" sz="1800" b="0">
                <a:effectLst/>
              </a:rPr>
              <a:t>Taxonomy based on </a:t>
            </a:r>
            <a:r>
              <a:rPr lang="x-none" altLang="en-US" sz="1800" b="0" i="1">
                <a:effectLst/>
              </a:rPr>
              <a:t>monophyly</a:t>
            </a:r>
            <a:endParaRPr lang="x-none" altLang="en-US" sz="1800" b="0" i="1">
              <a:effectLst/>
            </a:endParaRPr>
          </a:p>
          <a:p>
            <a:pPr marL="0" indent="0">
              <a:buNone/>
            </a:pPr>
            <a:endParaRPr lang="x-none" altLang="en-US" sz="1800" b="0" i="1">
              <a:effectLst/>
            </a:endParaRPr>
          </a:p>
          <a:p>
            <a:pPr marL="0" indent="0">
              <a:buNone/>
            </a:pPr>
            <a:r>
              <a:rPr lang="x-none" altLang="en-US" sz="1800" b="0">
                <a:effectLst/>
              </a:rPr>
              <a:t>Parsimony &amp; Occam's Razor- The simplest explanation is probably the correct one</a:t>
            </a:r>
            <a:endParaRPr lang="x-none" altLang="en-US" sz="1800" b="0">
              <a:effectLst/>
            </a:endParaRPr>
          </a:p>
          <a:p>
            <a:pPr marL="0" indent="0">
              <a:buNone/>
            </a:pPr>
            <a:endParaRPr lang="x-none" altLang="en-US" sz="1800" b="0">
              <a:effectLst/>
            </a:endParaRPr>
          </a:p>
          <a:p>
            <a:pPr marL="0" indent="0">
              <a:buNone/>
            </a:pPr>
            <a:endParaRPr lang="x-none" altLang="en-US" sz="1800" b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0771" y="1948815"/>
            <a:ext cx="1329214" cy="17278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085523" y="3736658"/>
            <a:ext cx="150018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350"/>
              <a:t>Willi Hennig (1966)</a:t>
            </a:r>
            <a:endParaRPr lang="x-none" altLang="en-US" sz="135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7" name="Picture 4" descr="TroutLunfishCow.wm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6" y="2148364"/>
            <a:ext cx="7358063" cy="176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5"/>
          <p:cNvSpPr txBox="1">
            <a:spLocks noChangeArrowheads="1"/>
          </p:cNvSpPr>
          <p:nvPr/>
        </p:nvSpPr>
        <p:spPr bwMode="auto">
          <a:xfrm>
            <a:off x="1958939" y="3979523"/>
            <a:ext cx="1022350" cy="29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/>
              <a:t>Phenogram</a:t>
            </a:r>
            <a:endParaRPr lang="en-US" altLang="en-US" sz="1350"/>
          </a:p>
        </p:txBody>
      </p:sp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5960143" y="3979523"/>
            <a:ext cx="973455" cy="29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/>
              <a:t>Cladogram</a:t>
            </a:r>
            <a:endParaRPr lang="en-US" altLang="en-US" sz="13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468630" y="1330325"/>
            <a:ext cx="8282940" cy="429260"/>
          </a:xfrm>
          <a:prstGeom prst="rect">
            <a:avLst/>
          </a:prstGeom>
        </p:spPr>
        <p:txBody>
          <a:bodyPr spcFirstLastPara="1" wrap="square" lIns="68568" tIns="68568" rIns="68568" bIns="68568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the phylogenetic relationship?</a:t>
            </a:r>
            <a:endParaRPr lang="en-GB"/>
          </a:p>
        </p:txBody>
      </p:sp>
      <p:pic>
        <p:nvPicPr>
          <p:cNvPr id="404" name="Shape 40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36513" y="2573849"/>
            <a:ext cx="5807288" cy="125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Syllabus - see Canvas site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*</a:t>
            </a:r>
            <a:r>
              <a:rPr lang="en-US" altLang="en-US"/>
              <a:t>Subject to change</a:t>
            </a:r>
            <a:endParaRPr lang="en-US" altLang="en-US"/>
          </a:p>
          <a:p>
            <a:pPr marL="0" indent="0">
              <a:buNone/>
            </a:pP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43150" y="2377781"/>
            <a:ext cx="4606463" cy="2980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1264856" y="1043858"/>
            <a:ext cx="6390450" cy="429525"/>
          </a:xfrm>
          <a:prstGeom prst="rect">
            <a:avLst/>
          </a:prstGeom>
        </p:spPr>
        <p:txBody>
          <a:bodyPr spcFirstLastPara="1" wrap="square" lIns="68568" tIns="68568" rIns="68568" bIns="68568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Parsimony</a:t>
            </a:r>
            <a:endParaRPr lang="en-GB"/>
          </a:p>
        </p:txBody>
      </p:sp>
      <p:sp>
        <p:nvSpPr>
          <p:cNvPr id="415" name="Shape 415"/>
          <p:cNvSpPr txBox="1"/>
          <p:nvPr>
            <p:ph type="body" idx="1"/>
          </p:nvPr>
        </p:nvSpPr>
        <p:spPr>
          <a:xfrm>
            <a:off x="1376775" y="2364544"/>
            <a:ext cx="6390450" cy="2562300"/>
          </a:xfrm>
          <a:prstGeom prst="rect">
            <a:avLst/>
          </a:prstGeom>
        </p:spPr>
        <p:txBody>
          <a:bodyPr spcFirstLastPara="1" wrap="square" lIns="68568" tIns="68568" rIns="68568" bIns="68568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16" name="Shape 4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37225" y="2364544"/>
            <a:ext cx="4635206" cy="2998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27429" y="2364544"/>
            <a:ext cx="4865408" cy="29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1376458" y="764299"/>
            <a:ext cx="6390450" cy="429525"/>
          </a:xfrm>
          <a:prstGeom prst="rect">
            <a:avLst/>
          </a:prstGeom>
        </p:spPr>
        <p:txBody>
          <a:bodyPr spcFirstLastPara="1" wrap="square" lIns="68568" tIns="68568" rIns="68568" bIns="68568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Derived Character</a:t>
            </a:r>
            <a:r>
              <a:rPr lang="x-none" altLang="en-GB"/>
              <a:t>s = Apomorphies</a:t>
            </a:r>
            <a:endParaRPr lang="x-none" altLang="en-GB"/>
          </a:p>
        </p:txBody>
      </p:sp>
      <p:sp>
        <p:nvSpPr>
          <p:cNvPr id="429" name="Shape 429"/>
          <p:cNvSpPr txBox="1"/>
          <p:nvPr>
            <p:ph type="body" idx="1"/>
          </p:nvPr>
        </p:nvSpPr>
        <p:spPr>
          <a:xfrm>
            <a:off x="1376775" y="2364544"/>
            <a:ext cx="6390450" cy="2562300"/>
          </a:xfrm>
          <a:prstGeom prst="rect">
            <a:avLst/>
          </a:prstGeom>
        </p:spPr>
        <p:txBody>
          <a:bodyPr spcFirstLastPara="1" wrap="square" lIns="68568" tIns="68568" rIns="68568" bIns="68568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0" name="Shape 4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06116" y="2364544"/>
            <a:ext cx="5086054" cy="29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1248505" y="268522"/>
            <a:ext cx="6390450" cy="429525"/>
          </a:xfrm>
          <a:prstGeom prst="rect">
            <a:avLst/>
          </a:prstGeom>
        </p:spPr>
        <p:txBody>
          <a:bodyPr spcFirstLastPara="1" wrap="square" lIns="68568" tIns="68568" rIns="68568" bIns="68568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Shared derived characters </a:t>
            </a:r>
            <a:r>
              <a:rPr lang="x-none" altLang="en-GB"/>
              <a:t>= Synapomorphies</a:t>
            </a:r>
            <a:endParaRPr lang="x-none" altLang="en-GB"/>
          </a:p>
        </p:txBody>
      </p:sp>
      <p:sp>
        <p:nvSpPr>
          <p:cNvPr id="436" name="Shape 436"/>
          <p:cNvSpPr txBox="1"/>
          <p:nvPr>
            <p:ph type="body" idx="1"/>
          </p:nvPr>
        </p:nvSpPr>
        <p:spPr>
          <a:xfrm>
            <a:off x="1376775" y="2364544"/>
            <a:ext cx="6390450" cy="2562300"/>
          </a:xfrm>
          <a:prstGeom prst="rect">
            <a:avLst/>
          </a:prstGeom>
        </p:spPr>
        <p:txBody>
          <a:bodyPr spcFirstLastPara="1" wrap="square" lIns="68568" tIns="68568" rIns="68568" bIns="68568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37" name="Shape 4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06116" y="2364544"/>
            <a:ext cx="5086054" cy="29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1376775" y="174542"/>
            <a:ext cx="6390450" cy="429525"/>
          </a:xfrm>
          <a:prstGeom prst="rect">
            <a:avLst/>
          </a:prstGeom>
        </p:spPr>
        <p:txBody>
          <a:bodyPr spcFirstLastPara="1" wrap="square" lIns="68568" tIns="68568" rIns="68568" bIns="68568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Shared ancestral characters </a:t>
            </a:r>
            <a:r>
              <a:rPr lang="x-none" altLang="en-GB"/>
              <a:t>= Symplesiomorphies</a:t>
            </a:r>
            <a:endParaRPr lang="x-none" altLang="en-GB"/>
          </a:p>
        </p:txBody>
      </p:sp>
      <p:sp>
        <p:nvSpPr>
          <p:cNvPr id="443" name="Shape 443"/>
          <p:cNvSpPr txBox="1"/>
          <p:nvPr>
            <p:ph type="body" idx="1"/>
          </p:nvPr>
        </p:nvSpPr>
        <p:spPr>
          <a:xfrm>
            <a:off x="1376775" y="2364544"/>
            <a:ext cx="6390450" cy="2562300"/>
          </a:xfrm>
          <a:prstGeom prst="rect">
            <a:avLst/>
          </a:prstGeom>
        </p:spPr>
        <p:txBody>
          <a:bodyPr spcFirstLastPara="1" wrap="square" lIns="68568" tIns="68568" rIns="68568" bIns="68568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444" name="Shape 4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17970" y="2364544"/>
            <a:ext cx="5052695" cy="299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1"/>
          </p:nvPr>
        </p:nvSpPr>
        <p:spPr>
          <a:xfrm>
            <a:off x="311700" y="586673"/>
            <a:ext cx="8520600" cy="4555200"/>
          </a:xfrm>
        </p:spPr>
        <p:txBody>
          <a:bodyPr>
            <a:normAutofit lnSpcReduction="10000"/>
          </a:bodyPr>
          <a:p>
            <a:pPr marL="114300" indent="0">
              <a:buNone/>
            </a:pPr>
            <a:r>
              <a:rPr lang="en-US" altLang="en-US" b="0" i="0"/>
              <a:t>Overall similarity takes all characters equally</a:t>
            </a:r>
            <a:endParaRPr lang="en-US" altLang="en-US" b="0" i="0"/>
          </a:p>
          <a:p>
            <a:pPr marL="114300" indent="0">
              <a:buNone/>
            </a:pPr>
            <a:endParaRPr lang="en-US" altLang="en-US" b="0" i="0"/>
          </a:p>
          <a:p>
            <a:pPr marL="114300" indent="0">
              <a:buNone/>
            </a:pPr>
            <a:r>
              <a:rPr lang="en-US" altLang="en-US" b="0" i="0"/>
              <a:t>Cladistics only considers </a:t>
            </a:r>
            <a:r>
              <a:rPr lang="en-US" altLang="en-US" b="0"/>
              <a:t>synapomorphies, </a:t>
            </a:r>
            <a:r>
              <a:rPr lang="en-US" altLang="en-US" b="0" i="0"/>
              <a:t>and excludes </a:t>
            </a:r>
            <a:r>
              <a:rPr lang="en-US" altLang="en-US" b="0"/>
              <a:t>autapomorphies &amp; symplesiomorphies</a:t>
            </a:r>
            <a:endParaRPr lang="en-US" altLang="en-US" b="0"/>
          </a:p>
          <a:p>
            <a:pPr marL="114300" indent="0">
              <a:buNone/>
            </a:pPr>
            <a:endParaRPr lang="en-US" altLang="en-US" b="0"/>
          </a:p>
          <a:p>
            <a:pPr marL="114300" indent="0">
              <a:buNone/>
            </a:pPr>
            <a:r>
              <a:rPr lang="en-US" altLang="en-US" b="0" i="0"/>
              <a:t>Best supported hypothesis: Minimizing # of steps</a:t>
            </a:r>
            <a:endParaRPr lang="en-US" altLang="en-US" b="0"/>
          </a:p>
          <a:p>
            <a:pPr marL="114300" indent="0">
              <a:buNone/>
            </a:pPr>
            <a:endParaRPr lang="en-US" altLang="en-US" b="0" i="0"/>
          </a:p>
          <a:p>
            <a:pPr marL="114300" indent="0">
              <a:buNone/>
            </a:pPr>
            <a:r>
              <a:rPr lang="en-US" altLang="en-US" b="0" i="0"/>
              <a:t>Critical role of outgroup to distinguish derived vs. ancestral characters</a:t>
            </a:r>
            <a:endParaRPr lang="en-US" altLang="en-US" b="0" i="0"/>
          </a:p>
          <a:p>
            <a:pPr marL="114300" indent="0">
              <a:buNone/>
            </a:pPr>
            <a:endParaRPr lang="en-US" altLang="en-US" b="0" i="0"/>
          </a:p>
          <a:p>
            <a:pPr marL="114300" indent="0">
              <a:buNone/>
            </a:pPr>
            <a:r>
              <a:rPr lang="en-US" altLang="en-US" b="0" i="0"/>
              <a:t>Also note that characters are defined as derived/ancestral relative to the taxa being considered (the ingroup)</a:t>
            </a:r>
            <a:endParaRPr lang="en-US" altLang="en-US" b="0" i="0"/>
          </a:p>
          <a:p>
            <a:pPr marL="114300" indent="0">
              <a:buNone/>
            </a:pPr>
            <a:endParaRPr lang="en-US" altLang="en-US" b="0" i="0"/>
          </a:p>
          <a:p>
            <a:pPr marL="114300" indent="0">
              <a:buNone/>
            </a:pPr>
            <a:endParaRPr lang="en-US" altLang="en-US" b="0" i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08366" y="172610"/>
            <a:ext cx="8520600" cy="572700"/>
          </a:xfrm>
        </p:spPr>
        <p:txBody>
          <a:bodyPr>
            <a:normAutofit fontScale="90000"/>
          </a:bodyPr>
          <a:p>
            <a:r>
              <a:rPr lang="x-none" altLang="en-US"/>
              <a:t>Conflict = Homoplasy</a:t>
            </a:r>
            <a:br>
              <a:rPr lang="x-none" altLang="en-US"/>
            </a:br>
            <a:r>
              <a:rPr lang="en-US" altLang="x-none"/>
              <a:t>Evolutionary reversals and/or convergence</a:t>
            </a:r>
            <a:endParaRPr lang="en-US" altLang="x-non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0" y="2402999"/>
            <a:ext cx="6482715" cy="39909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98240" y="155465"/>
            <a:ext cx="6390450" cy="572700"/>
          </a:xfrm>
        </p:spPr>
        <p:txBody>
          <a:bodyPr>
            <a:normAutofit fontScale="90000"/>
          </a:bodyPr>
          <a:p>
            <a:r>
              <a:rPr lang="x-none" altLang="en-US"/>
              <a:t>Parsimony informative vs. uninformative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583" y="2277428"/>
            <a:ext cx="7019449" cy="39933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70910" y="3276600"/>
            <a:ext cx="5184458" cy="305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350">
                <a:solidFill>
                  <a:schemeClr val="tx1"/>
                </a:solidFill>
              </a:rPr>
              <a:t>Characters</a:t>
            </a:r>
            <a:endParaRPr lang="en-US" altLang="en-US" sz="135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98145" y="1478598"/>
            <a:ext cx="5842159" cy="3416618"/>
          </a:xfrm>
        </p:spPr>
        <p:txBody>
          <a:bodyPr/>
          <a:p>
            <a:pPr marL="114300" indent="0">
              <a:buNone/>
            </a:pPr>
            <a:r>
              <a:rPr lang="en-US" altLang="en-US"/>
              <a:t>Must have at least 2 taxa with shared traits in 2 different states. </a:t>
            </a: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65980" y="331043"/>
            <a:ext cx="8520600" cy="572700"/>
          </a:xfrm>
        </p:spPr>
        <p:txBody>
          <a:bodyPr>
            <a:normAutofit fontScale="90000"/>
          </a:bodyPr>
          <a:p>
            <a:r>
              <a:rPr lang="en-US" altLang="en-US"/>
              <a:t>Generalized Parsimony</a:t>
            </a:r>
            <a:endParaRPr lang="en-US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en-US" altLang="en-US"/>
              <a:t>	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1874996"/>
            <a:ext cx="4423410" cy="337804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8108" y="5182553"/>
            <a:ext cx="6677978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350"/>
              <a:t>By Peter Forey</a:t>
            </a:r>
            <a:br>
              <a:rPr lang="en-US" sz="1350"/>
            </a:br>
            <a:r>
              <a:rPr lang="en-US" sz="1350"/>
              <a:t>https://www.palass.org/publications/newsletter/cladistics-palaeontologists/cladistics-palaeontologists-part-4-optimisation</a:t>
            </a:r>
            <a:endParaRPr lang="en-US" sz="1350"/>
          </a:p>
        </p:txBody>
      </p:sp>
      <p:sp>
        <p:nvSpPr>
          <p:cNvPr id="6" name="Text Box 5"/>
          <p:cNvSpPr txBox="1"/>
          <p:nvPr/>
        </p:nvSpPr>
        <p:spPr>
          <a:xfrm>
            <a:off x="5438775" y="1483519"/>
            <a:ext cx="230124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100"/>
              <a:t>Step matrices</a:t>
            </a:r>
            <a:endParaRPr lang="en-US" altLang="en-US"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x-none"/>
              <a:t>Introductions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x-none"/>
              <a:t>1. Your name, department, year, program</a:t>
            </a:r>
            <a:endParaRPr lang="en-US" altLang="x-none"/>
          </a:p>
          <a:p>
            <a:pPr marL="0" indent="0">
              <a:buNone/>
            </a:pPr>
            <a:r>
              <a:rPr lang="en-US" altLang="x-none"/>
              <a:t>2. A hobby or interest outside your job </a:t>
            </a:r>
            <a:endParaRPr lang="en-US" altLang="x-none"/>
          </a:p>
          <a:p>
            <a:pPr marL="0" indent="0">
              <a:buNone/>
            </a:pPr>
            <a:r>
              <a:rPr lang="en-US" altLang="x-none"/>
              <a:t>3. What topic you most want to learn about in this class.</a:t>
            </a:r>
            <a:endParaRPr lang="en-US" altLang="x-none"/>
          </a:p>
          <a:p>
            <a:pPr marL="0" indent="0">
              <a:buNone/>
            </a:pPr>
            <a:r>
              <a:rPr lang="en-US" altLang="x-none"/>
              <a:t>	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endParaRPr lang="x-none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273327"/>
            <a:ext cx="8520600" cy="763600"/>
          </a:xfrm>
        </p:spPr>
        <p:txBody>
          <a:bodyPr>
            <a:normAutofit fontScale="90000"/>
          </a:bodyPr>
          <a:p>
            <a:r>
              <a:rPr lang="en-US" altLang="en-US"/>
              <a:t>Homology</a:t>
            </a:r>
            <a:endParaRPr lang="en-US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1700" y="1216593"/>
            <a:ext cx="8520600" cy="4555200"/>
          </a:xfrm>
        </p:spPr>
        <p:txBody>
          <a:bodyPr/>
          <a:p>
            <a:pPr marL="114300" indent="0">
              <a:buNone/>
            </a:pPr>
            <a:r>
              <a:rPr lang="en-US" altLang="en-US" i="0"/>
              <a:t>Primary homology - Initial hypothesis of homology due to similarity</a:t>
            </a:r>
            <a:endParaRPr lang="en-US" altLang="en-US" i="0"/>
          </a:p>
          <a:p>
            <a:pPr marL="114300" indent="0">
              <a:buNone/>
            </a:pPr>
            <a:endParaRPr lang="en-US" altLang="en-US" i="0"/>
          </a:p>
          <a:p>
            <a:pPr marL="114300" indent="0">
              <a:buNone/>
            </a:pPr>
            <a:r>
              <a:rPr lang="en-US" altLang="en-US" i="0"/>
              <a:t>Secondary homology - Implied homology single origin on phylogeny by parsimony analysis</a:t>
            </a:r>
            <a:endParaRPr lang="en-US" altLang="en-US" i="0"/>
          </a:p>
          <a:p>
            <a:pPr marL="114300" indent="0">
              <a:buNone/>
            </a:pPr>
            <a:endParaRPr lang="en-US" altLang="en-US" i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1366" y="3264694"/>
            <a:ext cx="5520690" cy="1711643"/>
          </a:xfrm>
          <a:prstGeom prst="rect">
            <a:avLst/>
          </a:prstGeom>
        </p:spPr>
      </p:pic>
      <p:sp>
        <p:nvSpPr>
          <p:cNvPr id="6" name="Title 1"/>
          <p:cNvSpPr/>
          <p:nvPr/>
        </p:nvSpPr>
        <p:spPr>
          <a:xfrm>
            <a:off x="311468" y="5084445"/>
            <a:ext cx="8520589" cy="651034"/>
          </a:xfrm>
          <a:prstGeom prst="rect">
            <a:avLst/>
          </a:prstGeom>
        </p:spPr>
        <p:txBody>
          <a:bodyPr vert="horz" wrap="square" lIns="68568" tIns="68568" rIns="68568" bIns="68568" rtlCol="0" anchor="t" anchorCtr="0"/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 kern="1200">
                <a:solidFill>
                  <a:schemeClr val="tx1"/>
                </a:solidFill>
                <a:latin typeface="Ubuntu" charset="0"/>
                <a:ea typeface="+mj-ea"/>
                <a:cs typeface="Ubuntu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n-US" altLang="en-US" sz="2000" i="1">
                <a:latin typeface="Open Sans Condensed" panose="020B0806030504020204" charset="0"/>
                <a:cs typeface="Open Sans Condensed" panose="020B0806030504020204" charset="0"/>
              </a:rPr>
              <a:t>Underlines importance of character construction - often surprisingly subjective</a:t>
            </a:r>
            <a:endParaRPr lang="en-US" altLang="en-US" sz="2000" i="1">
              <a:latin typeface="Open Sans Condensed" panose="020B0806030504020204" charset="0"/>
              <a:cs typeface="Open Sans Condensed" panose="020B0806030504020204" charset="0"/>
            </a:endParaRPr>
          </a:p>
          <a:p>
            <a:pPr algn="ctr"/>
            <a:r>
              <a:rPr lang="en-US" altLang="en-US" sz="2000" i="1">
                <a:latin typeface="Open Sans Condensed" panose="020B0806030504020204" charset="0"/>
                <a:cs typeface="Open Sans Condensed" panose="020B0806030504020204" charset="0"/>
              </a:rPr>
              <a:t>“Reciprocal illumination” Hennig 1966</a:t>
            </a:r>
            <a:endParaRPr lang="en-US" altLang="en-US" sz="2000" i="1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703263" y="165259"/>
            <a:ext cx="6758464" cy="671513"/>
          </a:xfrm>
        </p:spPr>
        <p:txBody>
          <a:bodyPr>
            <a:normAutofit fontScale="90000"/>
          </a:bodyPr>
          <a:p>
            <a:r>
              <a:rPr lang="x-none" altLang="en-US"/>
              <a:t>History of phylogenetic inference: Statistical phylogenetics</a:t>
            </a:r>
            <a:endParaRPr lang="x-none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818833" y="2409666"/>
            <a:ext cx="4602956" cy="3569494"/>
          </a:xfrm>
        </p:spPr>
        <p:txBody>
          <a:bodyPr>
            <a:normAutofit fontScale="70000"/>
          </a:bodyPr>
          <a:p>
            <a:pPr marL="114300" indent="0">
              <a:buNone/>
            </a:pPr>
            <a:r>
              <a:rPr lang="x-none" altLang="en-US" b="0" i="0"/>
              <a:t>Luca Cavalli-Sforza, Anthony Edwards and later, Joseph Felsenstein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r>
              <a:rPr lang="x-none" altLang="en-US" b="0" i="0"/>
              <a:t>Probabilistic models of trait evolution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r>
              <a:rPr lang="x-none" altLang="en-US" b="0" i="0"/>
              <a:t>Showed statistical issues with parsimony, e.g. "the Felsenstein zone"</a:t>
            </a:r>
            <a:endParaRPr lang="x-none" altLang="en-US" b="0" i="0"/>
          </a:p>
          <a:p>
            <a:pPr marL="114300" indent="0">
              <a:buNone/>
            </a:pPr>
            <a:r>
              <a:rPr lang="en-US" altLang="x-none" b="0" i="0"/>
              <a:t>	-&gt; Highlighted the importance of 	simulation!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r>
              <a:rPr lang="x-none" altLang="en-US" b="0" i="0"/>
              <a:t>Maximum Likelihood &amp; Bayesian inference</a:t>
            </a: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  <a:p>
            <a:pPr marL="114300" indent="0">
              <a:buNone/>
            </a:pPr>
            <a:endParaRPr lang="x-none" altLang="en-US" b="0" i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839" y="1716405"/>
            <a:ext cx="2001203" cy="2425541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29680" y="4267835"/>
            <a:ext cx="1822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2000">
                <a:latin typeface="Open Sans Condensed" panose="020B0806030504020204" charset="0"/>
                <a:cs typeface="Open Sans Condensed" panose="020B0806030504020204" charset="0"/>
              </a:rPr>
              <a:t>Joe Felsenstein</a:t>
            </a:r>
            <a:endParaRPr lang="x-none" altLang="en-US" sz="20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314386" y="290879"/>
            <a:ext cx="6390450" cy="572700"/>
          </a:xfrm>
        </p:spPr>
        <p:txBody>
          <a:bodyPr>
            <a:normAutofit fontScale="90000"/>
          </a:bodyPr>
          <a:p>
            <a:pPr algn="ctr"/>
            <a:r>
              <a:rPr lang="x-none" altLang="en-US"/>
              <a:t>The Felsenstein Zone &amp; </a:t>
            </a:r>
            <a:br>
              <a:rPr lang="x-none" altLang="en-US"/>
            </a:br>
            <a:r>
              <a:rPr lang="x-none" altLang="en-US"/>
              <a:t>"Long-branch attraction"</a:t>
            </a:r>
            <a:endParaRPr lang="x-none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1310" r="4199" b="45266"/>
          <a:stretch>
            <a:fillRect/>
          </a:stretch>
        </p:blipFill>
        <p:spPr>
          <a:xfrm>
            <a:off x="1263015" y="2090261"/>
            <a:ext cx="7264718" cy="2469833"/>
          </a:xfrm>
          <a:prstGeom prst="rect">
            <a:avLst/>
          </a:prstGeom>
        </p:spPr>
      </p:pic>
      <p:sp>
        <p:nvSpPr>
          <p:cNvPr id="7" name="Title 1"/>
          <p:cNvSpPr/>
          <p:nvPr/>
        </p:nvSpPr>
        <p:spPr>
          <a:xfrm>
            <a:off x="1376775" y="5094337"/>
            <a:ext cx="6390450" cy="572700"/>
          </a:xfrm>
          <a:prstGeom prst="rect">
            <a:avLst/>
          </a:prstGeom>
        </p:spPr>
        <p:txBody>
          <a:bodyPr vert="horz" wrap="square" lIns="68568" tIns="68568" rIns="68568" bIns="68568" rtlCol="0" anchor="t" anchorCtr="0"/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panose="020B0A0402010202020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ctr"/>
            <a:r>
              <a:rPr lang="x-none" altLang="en-US" sz="1800">
                <a:latin typeface="Open Sans Condensed" panose="020B0806030504020204" charset="0"/>
                <a:cs typeface="Open Sans Condensed" panose="020B0806030504020204" charset="0"/>
              </a:rPr>
              <a:t>More generally, parsimony fell out of favor for molecular data due to more flexibility in incorporating substition models in statistical phylogenetics</a:t>
            </a:r>
            <a:endParaRPr lang="x-none" altLang="en-US" sz="18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My oversimplification of the problem...</a:t>
            </a:r>
            <a:endParaRPr lang="en-US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>
            <a:normAutofit lnSpcReduction="20000"/>
          </a:bodyPr>
          <a:p>
            <a:pPr marL="114300" indent="0">
              <a:buNone/>
            </a:pPr>
            <a:r>
              <a:rPr lang="en-US" altLang="en-US" b="0" i="0"/>
              <a:t>Under the cladistics philosophy (model), homoplasy is a “mistake” in character construction</a:t>
            </a:r>
            <a:br>
              <a:rPr lang="en-US" altLang="en-US" b="0" i="0"/>
            </a:br>
            <a:endParaRPr lang="en-US" altLang="en-US" b="0" i="0"/>
          </a:p>
          <a:p>
            <a:pPr marL="114300" indent="0">
              <a:buNone/>
            </a:pPr>
            <a:r>
              <a:rPr lang="en-US" altLang="en-US" b="0" i="0"/>
              <a:t>	Coding independently evolved traits the same, look 	closer and you'll see they're different!! (e.g. wings of 	birds &amp; wings of bats)</a:t>
            </a:r>
            <a:endParaRPr lang="en-US" altLang="en-US" b="0" i="0"/>
          </a:p>
          <a:p>
            <a:pPr marL="114300" indent="0">
              <a:buNone/>
            </a:pPr>
            <a:r>
              <a:rPr lang="en-US" altLang="en-US" b="0" i="0"/>
              <a:t>	</a:t>
            </a:r>
            <a:endParaRPr lang="en-US" altLang="en-US" b="0" i="0"/>
          </a:p>
          <a:p>
            <a:pPr marL="114300" indent="0">
              <a:buNone/>
            </a:pPr>
            <a:r>
              <a:rPr lang="en-US" altLang="en-US" b="0" i="0"/>
              <a:t>	But for DNA, complete convergence is real (a “T” is a 	“T” is a “T”, no matter how it became that)</a:t>
            </a:r>
            <a:endParaRPr lang="en-US" altLang="en-US" b="0" i="0"/>
          </a:p>
          <a:p>
            <a:pPr marL="114300" indent="0">
              <a:buNone/>
            </a:pPr>
            <a:endParaRPr lang="en-US" altLang="en-US" b="0" i="0"/>
          </a:p>
          <a:p>
            <a:pPr marL="114300" indent="0">
              <a:buNone/>
            </a:pPr>
            <a:r>
              <a:rPr lang="en-US" altLang="en-US" b="0" i="0"/>
              <a:t>	As similarity by convergence becomes more common 	than similarity by shared ancestry, parsimony fails, 	and no “looking closer” at the character will save it. </a:t>
            </a:r>
            <a:endParaRPr lang="en-US" altLang="en-US" b="0" i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85" y="593090"/>
            <a:ext cx="8698230" cy="763905"/>
          </a:xfrm>
        </p:spPr>
        <p:txBody>
          <a:bodyPr>
            <a:noAutofit/>
          </a:bodyPr>
          <a:p>
            <a:r>
              <a:rPr lang="x-none" altLang="en-US" sz="2400">
                <a:ea typeface="Ubuntu" charset="0"/>
              </a:rPr>
              <a:t>Parsimony </a:t>
            </a:r>
            <a:r>
              <a:rPr lang="en-US" altLang="x-none" sz="2400">
                <a:ea typeface="Ubuntu" charset="0"/>
              </a:rPr>
              <a:t>main assumption “Occam's Razor” has unclear implications for what this means for the assumed evolutionary process</a:t>
            </a:r>
            <a:br>
              <a:rPr lang="en-US" altLang="x-none" sz="2400">
                <a:ea typeface="Ubuntu" charset="0"/>
              </a:rPr>
            </a:br>
            <a:br>
              <a:rPr lang="en-US" altLang="x-none" sz="2400">
                <a:ea typeface="Ubuntu" charset="0"/>
              </a:rPr>
            </a:br>
            <a:r>
              <a:rPr lang="en-US" altLang="x-none" sz="2100">
                <a:ea typeface="Ubuntu" charset="0"/>
              </a:rPr>
              <a:t>Ultimately -&gt;</a:t>
            </a:r>
            <a:r>
              <a:rPr lang="en-US" altLang="x-none" sz="3000">
                <a:ea typeface="Ubuntu" charset="0"/>
              </a:rPr>
              <a:t> </a:t>
            </a:r>
            <a:r>
              <a:rPr lang="x-none" altLang="en-US" sz="2100">
                <a:ea typeface="Ubuntu" charset="0"/>
              </a:rPr>
              <a:t>rare changes </a:t>
            </a:r>
            <a:r>
              <a:rPr lang="en-US" altLang="x-none" sz="2100">
                <a:ea typeface="Ubuntu" charset="0"/>
              </a:rPr>
              <a:t>or</a:t>
            </a:r>
            <a:r>
              <a:rPr lang="x-none" altLang="en-US" sz="2100">
                <a:ea typeface="Ubuntu" charset="0"/>
              </a:rPr>
              <a:t> "no common </a:t>
            </a:r>
            <a:r>
              <a:rPr lang="en-US" altLang="x-none" sz="2100">
                <a:ea typeface="Ubuntu" charset="0"/>
              </a:rPr>
              <a:t>	</a:t>
            </a:r>
            <a:r>
              <a:rPr lang="x-none" altLang="en-US" sz="2100">
                <a:ea typeface="Ubuntu" charset="0"/>
              </a:rPr>
              <a:t>mechanism" </a:t>
            </a:r>
            <a:br>
              <a:rPr lang="x-none" altLang="en-US" sz="2100">
                <a:ea typeface="Ubuntu" charset="0"/>
              </a:rPr>
            </a:br>
            <a:r>
              <a:rPr lang="en-US" altLang="x-none" sz="2100">
                <a:ea typeface="Ubuntu" charset="0"/>
              </a:rPr>
              <a:t>			(Tuffley and Steele 1997)</a:t>
            </a:r>
            <a:br>
              <a:rPr lang="x-none" altLang="en-US" sz="3000">
                <a:ea typeface="Ubuntu" charset="0"/>
              </a:rPr>
            </a:br>
            <a:br>
              <a:rPr lang="x-none" altLang="en-US" sz="3000">
                <a:ea typeface="Ubuntu" charset="0"/>
              </a:rPr>
            </a:br>
            <a:endParaRPr lang="x-none" altLang="en-US" sz="3000">
              <a:ea typeface="Ubuntu" charset="0"/>
            </a:endParaRPr>
          </a:p>
        </p:txBody>
      </p:sp>
      <p:sp>
        <p:nvSpPr>
          <p:cNvPr id="4" name="Title 1"/>
          <p:cNvSpPr/>
          <p:nvPr/>
        </p:nvSpPr>
        <p:spPr>
          <a:xfrm>
            <a:off x="1413986" y="3607118"/>
            <a:ext cx="6390323" cy="1381125"/>
          </a:xfrm>
          <a:prstGeom prst="rect">
            <a:avLst/>
          </a:prstGeom>
        </p:spPr>
        <p:txBody>
          <a:bodyPr vert="horz" wrap="square" lIns="68568" tIns="68568" rIns="68568" bIns="68568" rtlCol="0" anchor="t" anchorCtr="0">
            <a:normAutofit fontScale="8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Arial Black" panose="020B0A0402010202020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x-none" altLang="en-US" sz="3300">
                <a:latin typeface="Open Sans Condensed" panose="020B0806030504020204" charset="0"/>
                <a:ea typeface="Ubuntu" charset="0"/>
                <a:cs typeface="Open Sans Condensed" panose="020B0806030504020204" charset="0"/>
              </a:rPr>
              <a:t>Inconsistent estimator - An estimator that gets more and more certain of the wrong answer as more data is added</a:t>
            </a:r>
            <a:endParaRPr lang="x-none" altLang="en-US" sz="3300">
              <a:latin typeface="Open Sans Condensed" panose="020B0806030504020204" charset="0"/>
              <a:ea typeface="Ubuntu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3" y="1544955"/>
            <a:ext cx="5697379" cy="3143250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>
          <a:xfrm>
            <a:off x="183769" y="254208"/>
            <a:ext cx="6390450" cy="572700"/>
          </a:xfrm>
        </p:spPr>
        <p:txBody>
          <a:bodyPr>
            <a:normAutofit fontScale="90000"/>
          </a:bodyPr>
          <a:p>
            <a:r>
              <a:rPr lang="x-none" altLang="en-US"/>
              <a:t>Conflict in science</a:t>
            </a:r>
            <a:endParaRPr lang="x-none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2058353" y="3391853"/>
            <a:ext cx="2639854" cy="416719"/>
          </a:xfrm>
        </p:spPr>
        <p:txBody>
          <a:bodyPr>
            <a:normAutofit fontScale="50000"/>
          </a:bodyPr>
          <a:p>
            <a:pPr marL="114300" indent="0">
              <a:buNone/>
            </a:pPr>
            <a:r>
              <a:rPr lang="x-none" altLang="en-US"/>
              <a:t>#ParsimonyGate</a:t>
            </a:r>
            <a:endParaRPr lang="x-none" altLang="en-US"/>
          </a:p>
        </p:txBody>
      </p:sp>
      <p:pic>
        <p:nvPicPr>
          <p:cNvPr id="4" name="Picture 3" descr="FelsensteinButton"/>
          <p:cNvPicPr>
            <a:picLocks noChangeAspect="1"/>
          </p:cNvPicPr>
          <p:nvPr/>
        </p:nvPicPr>
        <p:blipFill>
          <a:blip r:embed="rId2"/>
          <a:srcRect l="7793" t="11096" r="9773" b="12193"/>
          <a:stretch>
            <a:fillRect/>
          </a:stretch>
        </p:blipFill>
        <p:spPr>
          <a:xfrm>
            <a:off x="5898356" y="1241108"/>
            <a:ext cx="3066098" cy="30865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" y="861536"/>
            <a:ext cx="9090184" cy="47315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Parsimony still commonly used for:</a:t>
            </a:r>
            <a:endParaRPr lang="x-none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982504" y="2009775"/>
            <a:ext cx="7849553" cy="3416618"/>
          </a:xfrm>
        </p:spPr>
        <p:txBody>
          <a:bodyPr/>
          <a:p>
            <a:pPr marL="114300" indent="0">
              <a:buNone/>
            </a:pPr>
            <a:r>
              <a:rPr lang="x-none" altLang="en-US" sz="2400" b="0" i="0"/>
              <a:t>Morphological analyses (though probabilistic models exist here too)</a:t>
            </a:r>
            <a:endParaRPr lang="x-none" altLang="en-US" sz="2400" b="0" i="0"/>
          </a:p>
          <a:p>
            <a:pPr marL="114300" indent="0">
              <a:buNone/>
            </a:pPr>
            <a:endParaRPr lang="x-none" altLang="en-US" sz="2400" b="0" i="0"/>
          </a:p>
          <a:p>
            <a:pPr marL="114300" indent="0">
              <a:buNone/>
            </a:pPr>
            <a:r>
              <a:rPr lang="x-none" altLang="en-US" sz="2400" b="0" i="0"/>
              <a:t>Starting trees</a:t>
            </a:r>
            <a:endParaRPr lang="x-none" altLang="en-US" sz="2400" b="0" i="0"/>
          </a:p>
          <a:p>
            <a:pPr marL="114300" indent="0">
              <a:buNone/>
            </a:pPr>
            <a:endParaRPr lang="x-none" altLang="en-US" sz="2400" b="0" i="0"/>
          </a:p>
          <a:p>
            <a:pPr marL="114300" indent="0">
              <a:buNone/>
            </a:pPr>
            <a:r>
              <a:rPr lang="x-none" altLang="en-US" sz="2400" b="0" i="0"/>
              <a:t>Understanding history of trait change</a:t>
            </a:r>
            <a:r>
              <a:rPr lang="en-US" altLang="x-none" sz="2400" b="0" i="0"/>
              <a:t> (ancestral state reconstructions)</a:t>
            </a:r>
            <a:endParaRPr lang="en-US" altLang="x-none" sz="2400" b="0" i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56236"/>
            <a:ext cx="7886712" cy="1325565"/>
          </a:xfrm>
        </p:spPr>
        <p:txBody>
          <a:bodyPr/>
          <a:p>
            <a:r>
              <a:rPr lang="en-US" altLang="en-US">
                <a:latin typeface="Open Sans Condensed" panose="020B0806030504020204" charset="0"/>
              </a:rPr>
              <a:t>Why phylogeny? </a:t>
            </a:r>
            <a:endParaRPr lang="en-US" altLang="en-US">
              <a:latin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>
                <a:sym typeface="+mn-ea"/>
              </a:rPr>
              <a:t>What does a phylogeny represent?</a:t>
            </a:r>
            <a:endParaRPr lang="x-none" altLang="en-US"/>
          </a:p>
          <a:p>
            <a:pPr marL="0" indent="0">
              <a:buNone/>
            </a:pPr>
            <a:r>
              <a:rPr lang="x-none" altLang="en-US">
                <a:sym typeface="+mn-ea"/>
              </a:rPr>
              <a:t>	www.OneZoom.org/life/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altLang="en-US"/>
              <a:t>www.pollev.com/josefuyeda941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>
                <a:latin typeface="Open Sans Condensed" panose="020B0806030504020204" charset="0"/>
              </a:rPr>
              <a:t>How many ancestors do you have?</a:t>
            </a:r>
            <a:endParaRPr lang="en-US" altLang="en-US">
              <a:latin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8"/>
            <a:ext cx="7886712" cy="4351344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2000"/>
              <a:t>A) </a:t>
            </a:r>
            <a:r>
              <a:rPr lang="en-US" altLang="en-US" sz="2000"/>
              <a:t>Consider y</a:t>
            </a:r>
            <a:r>
              <a:rPr lang="en-US" altLang="en-US" sz="2000"/>
              <a:t>our personal family tree (i.e. a pedigree). </a:t>
            </a:r>
            <a:r>
              <a:rPr lang="en-US" altLang="en-US" sz="2000"/>
              <a:t>How many parents do you have? How many grandparents? Great grandparents? What's the formula? </a:t>
            </a:r>
            <a:endParaRPr lang="en-US" altLang="en-US" sz="2000"/>
          </a:p>
          <a:p>
            <a:pPr marL="0" indent="0">
              <a:buNone/>
            </a:pP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B) </a:t>
            </a:r>
            <a:r>
              <a:rPr lang="en-US" altLang="en-US" sz="2000"/>
              <a:t>U</a:t>
            </a:r>
            <a:r>
              <a:rPr lang="en-US" altLang="en-US" sz="2000"/>
              <a:t>se the formula in the question A above we can get our number of ancestors after say, 25 generations (25 generations for humans is ~ 400-900 years). </a:t>
            </a:r>
            <a:endParaRPr lang="en-US" altLang="en-US" sz="2000"/>
          </a:p>
          <a:p>
            <a:pPr marL="0" indent="0">
              <a:buNone/>
            </a:pP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C)</a:t>
            </a:r>
            <a:r>
              <a:rPr lang="en-US" altLang="en-US" sz="2000"/>
              <a:t> What are phylogenies? Are they a) hypotheses b) real facts that exist in nature or c) a metaphor? </a:t>
            </a:r>
            <a:endParaRPr lang="en-US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76200" y="1201399"/>
            <a:ext cx="9144002" cy="338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631874" y="933450"/>
            <a:ext cx="18802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50800" y="3152325"/>
            <a:ext cx="282075" cy="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54050" y="3569325"/>
            <a:ext cx="34146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pen Sans Condensed" panose="020B0806030504020204" charset="0"/>
                <a:ea typeface="Proxima Nova"/>
                <a:cs typeface="Open Sans Condensed" panose="020B0806030504020204" charset="0"/>
                <a:sym typeface="Proxima Nova"/>
              </a:rPr>
              <a:t>40 generations ago, you would have &gt; 1 trillion ancestors</a:t>
            </a:r>
            <a:endParaRPr sz="2000">
              <a:latin typeface="Open Sans Condensed" panose="020B0806030504020204" charset="0"/>
              <a:ea typeface="Proxima Nova"/>
              <a:cs typeface="Open Sans Condensed" panose="020B0806030504020204" charset="0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pen Sans Condensed" panose="020B0806030504020204" charset="0"/>
              <a:ea typeface="Proxima Nova"/>
              <a:cs typeface="Open Sans Condensed" panose="020B0806030504020204" charset="0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pen Sans Condensed" panose="020B0806030504020204" charset="0"/>
              <a:ea typeface="Proxima Nova"/>
              <a:cs typeface="Open Sans Condensed" panose="020B0806030504020204" charset="0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pen Sans Condensed" panose="020B0806030504020204" charset="0"/>
                <a:ea typeface="Proxima Nova"/>
                <a:cs typeface="Open Sans Condensed" panose="020B0806030504020204" charset="0"/>
                <a:sym typeface="Proxima Nova"/>
              </a:rPr>
              <a:t>….2500 times the population 800 years ago</a:t>
            </a:r>
            <a:endParaRPr sz="2000">
              <a:latin typeface="Open Sans Condensed" panose="020B0806030504020204" charset="0"/>
              <a:ea typeface="Proxima Nova"/>
              <a:cs typeface="Open Sans Condensed" panose="020B0806030504020204" charset="0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2429" y="488150"/>
            <a:ext cx="9206426" cy="686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18526" y="1009650"/>
            <a:ext cx="5064651" cy="4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4826525" y="4524525"/>
            <a:ext cx="265800" cy="20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6188</Words>
  <Application>WPS Presentation</Application>
  <PresentationFormat>Widescreen</PresentationFormat>
  <Paragraphs>242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77" baseType="lpstr">
      <vt:lpstr>Arial</vt:lpstr>
      <vt:lpstr>SimSun</vt:lpstr>
      <vt:lpstr>Wingdings</vt:lpstr>
      <vt:lpstr>Arial Black</vt:lpstr>
      <vt:lpstr>Microsoft YaHei</vt:lpstr>
      <vt:lpstr>Droid Sans Fallback</vt:lpstr>
      <vt:lpstr>Arial Unicode MS</vt:lpstr>
      <vt:lpstr>Calibri</vt:lpstr>
      <vt:lpstr>Cabin</vt:lpstr>
      <vt:lpstr>Ubuntu</vt:lpstr>
      <vt:lpstr>Proxima Nova</vt:lpstr>
      <vt:lpstr>Comfortaa Light</vt:lpstr>
      <vt:lpstr>OpenSymbol</vt:lpstr>
      <vt:lpstr>Accanthis ADF Std No3</vt:lpstr>
      <vt:lpstr>AnjaliOldLipi</vt:lpstr>
      <vt:lpstr>Noto Serif Thai</vt:lpstr>
      <vt:lpstr>Open Sans Light</vt:lpstr>
      <vt:lpstr>Open Sans Condensed Light</vt:lpstr>
      <vt:lpstr>Open Sans Condensed</vt:lpstr>
      <vt:lpstr>Roboto Condensed</vt:lpstr>
      <vt:lpstr>Andale Mono</vt:lpstr>
      <vt:lpstr>Annapurna SIL</vt:lpstr>
      <vt:lpstr>Andika</vt:lpstr>
      <vt:lpstr>Arimo</vt:lpstr>
      <vt:lpstr>Accanthis ADF Std</vt:lpstr>
      <vt:lpstr>Chandas</vt:lpstr>
      <vt:lpstr>MS PGothic</vt:lpstr>
      <vt:lpstr>Accanthis ADF Std No2</vt:lpstr>
      <vt:lpstr>Ubuntu Sans</vt:lpstr>
      <vt:lpstr>Office Theme</vt:lpstr>
      <vt:lpstr>Macroevolution &amp; Phylogenetics</vt:lpstr>
      <vt:lpstr>PowerPoint 演示文稿</vt:lpstr>
      <vt:lpstr>Syllabus</vt:lpstr>
      <vt:lpstr>Introductions</vt:lpstr>
      <vt:lpstr>Why phylogeny? </vt:lpstr>
      <vt:lpstr>How many ancestors do you have?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Terminology	</vt:lpstr>
      <vt:lpstr>Taxonomy &amp; Systematics  Goal: Monophyly</vt:lpstr>
      <vt:lpstr> The phylogeny depicted clearly demonstrates that Lungfish are basal to /more primitive than frogs</vt:lpstr>
      <vt:lpstr>Assignment I: Canvas self-assessment </vt:lpstr>
      <vt:lpstr>PowerPoint 演示文稿</vt:lpstr>
      <vt:lpstr>PowerPoint 演示文稿</vt:lpstr>
      <vt:lpstr>PowerPoint 演示文稿</vt:lpstr>
      <vt:lpstr>Inferring phylogeny</vt:lpstr>
      <vt:lpstr>Tree space is huge!!</vt:lpstr>
      <vt:lpstr>How can we find the “true” tree? (Is there a true tree?!?)</vt:lpstr>
      <vt:lpstr>History of  phylogenetic  inference</vt:lpstr>
      <vt:lpstr>History of phylogenetic inference</vt:lpstr>
      <vt:lpstr>History of phylogenetic inference: Evolutionary Taxonomy</vt:lpstr>
      <vt:lpstr>History of phylogenetic inference: Phenetics</vt:lpstr>
      <vt:lpstr>PowerPoint 演示文稿</vt:lpstr>
      <vt:lpstr>History of phylogenetic inference: Cladistics</vt:lpstr>
      <vt:lpstr>PowerPoint 演示文稿</vt:lpstr>
      <vt:lpstr>What’s the phylogenetic relationship?</vt:lpstr>
      <vt:lpstr>PowerPoint 演示文稿</vt:lpstr>
      <vt:lpstr>Parsimony</vt:lpstr>
      <vt:lpstr>PowerPoint 演示文稿</vt:lpstr>
      <vt:lpstr>Derived Characters = Apomorphies</vt:lpstr>
      <vt:lpstr>Shared derived characters = Synapomorphies</vt:lpstr>
      <vt:lpstr>Shared ancestral characters = Symplesiomorphies</vt:lpstr>
      <vt:lpstr>PowerPoint 演示文稿</vt:lpstr>
      <vt:lpstr>Conflict = Homoplasy Evolutionary reversals and/or convergence</vt:lpstr>
      <vt:lpstr>Parsimony informative vs. uninformative</vt:lpstr>
      <vt:lpstr>Generalized Parsimony</vt:lpstr>
      <vt:lpstr>Homology</vt:lpstr>
      <vt:lpstr>History of phylogenetic inference: Statistical phylogenetics</vt:lpstr>
      <vt:lpstr>The Felsenstein Zone &amp;  "Long-branch attraction"</vt:lpstr>
      <vt:lpstr>My oversimplification of the problem...</vt:lpstr>
      <vt:lpstr>Parsimony main assumption “Occam's Razor” has unclear implications for what this means for the assumed evolutionary process Ultimately -&gt; rare changes  		or "no common 	mechanism" (Tuffley and Steele 1997)  </vt:lpstr>
      <vt:lpstr>Conflict in science</vt:lpstr>
      <vt:lpstr>PowerPoint 演示文稿</vt:lpstr>
      <vt:lpstr>Parsimony still commonly used for: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Macroevolution &amp; Phylogenetics</dc:title>
  <dc:creator>juyeda</dc:creator>
  <cp:lastModifiedBy>juyeda</cp:lastModifiedBy>
  <cp:revision>15</cp:revision>
  <dcterms:created xsi:type="dcterms:W3CDTF">2024-08-21T20:47:07Z</dcterms:created>
  <dcterms:modified xsi:type="dcterms:W3CDTF">2024-08-21T20:47:07Z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1033-11.1.0.11720</vt:lpwstr>
  </property>
  <property fmtid="{D5CDD505-2E9C-101B-9397-08002B2CF9AE}" pid="3" name="ICV">
    <vt:lpwstr/>
  </property>
</Properties>
</file>